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5" r:id="rId1"/>
  </p:sldMasterIdLst>
  <p:sldIdLst>
    <p:sldId id="256" r:id="rId2"/>
    <p:sldId id="263" r:id="rId3"/>
    <p:sldId id="264" r:id="rId4"/>
    <p:sldId id="265" r:id="rId5"/>
    <p:sldId id="267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67" autoAdjust="0"/>
    <p:restoredTop sz="94660"/>
  </p:normalViewPr>
  <p:slideViewPr>
    <p:cSldViewPr snapToGrid="0">
      <p:cViewPr>
        <p:scale>
          <a:sx n="80" d="100"/>
          <a:sy n="80" d="100"/>
        </p:scale>
        <p:origin x="-106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773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832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2396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480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3039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33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1876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0896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898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73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73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51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52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259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879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753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161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31509C-5FCC-4AE8-9AA5-7D58604FEAC8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1774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  <p:sldLayoutId id="2147484178" r:id="rId13"/>
    <p:sldLayoutId id="2147484179" r:id="rId14"/>
    <p:sldLayoutId id="2147484180" r:id="rId15"/>
    <p:sldLayoutId id="2147484181" r:id="rId16"/>
    <p:sldLayoutId id="21474841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5CCA6-1AEF-4DDE-9E1D-9ED084698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4905" y="461176"/>
            <a:ext cx="8937266" cy="2154803"/>
          </a:xfrm>
        </p:spPr>
        <p:txBody>
          <a:bodyPr>
            <a:normAutofit/>
          </a:bodyPr>
          <a:lstStyle/>
          <a:p>
            <a:pPr algn="ctr"/>
            <a:r>
              <a:rPr lang="en-IN" sz="5400" dirty="0"/>
              <a:t>COM-I ( Introduction to Business)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F2C33-F759-45D9-B808-5836403E2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10302875" cy="861420"/>
          </a:xfrm>
        </p:spPr>
        <p:txBody>
          <a:bodyPr>
            <a:normAutofit/>
          </a:bodyPr>
          <a:lstStyle/>
          <a:p>
            <a:pPr algn="ctr"/>
            <a:r>
              <a:rPr lang="en-IN" sz="4400" b="1" dirty="0">
                <a:latin typeface="Arial Black" panose="020B0A04020102020204" pitchFamily="34" charset="0"/>
              </a:rPr>
              <a:t>Dr. Sumita Shankar  </a:t>
            </a:r>
          </a:p>
        </p:txBody>
      </p:sp>
    </p:spTree>
    <p:extLst>
      <p:ext uri="{BB962C8B-B14F-4D97-AF65-F5344CB8AC3E}">
        <p14:creationId xmlns:p14="http://schemas.microsoft.com/office/powerpoint/2010/main" val="3630783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740157" cy="1002371"/>
          </a:xfrm>
        </p:spPr>
        <p:txBody>
          <a:bodyPr/>
          <a:lstStyle/>
          <a:p>
            <a:pPr algn="ctr"/>
            <a:r>
              <a:rPr lang="en-IN" dirty="0"/>
              <a:t>	8 . Social Status   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285B27-ECF5-404F-85A4-B55FF15A6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731837" y="1593714"/>
            <a:ext cx="32840659" cy="12422749"/>
          </a:xfrm>
        </p:spPr>
        <p:txBody>
          <a:bodyPr/>
          <a:lstStyle/>
          <a:p>
            <a:pPr lvl="2"/>
            <a:r>
              <a:rPr lang="en-IN" dirty="0"/>
              <a:t>1</a:t>
            </a:r>
            <a:endParaRPr lang="en-IN" sz="2000" dirty="0">
              <a:latin typeface="Arial Black" panose="020B0A04020102020204" pitchFamily="34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2FB40DC-4502-40C7-8C0F-935D41C6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" y="1455089"/>
            <a:ext cx="12128390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8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			IMPORTANCE TO CONSUMERS </a:t>
            </a:r>
          </a:p>
        </p:txBody>
      </p:sp>
      <p:pic>
        <p:nvPicPr>
          <p:cNvPr id="7170" name="Picture 2" descr="A Vector Illustration Of Cashier Working In The Grocery Store.. Royalty  Free Cliparts, Vectors, And Stock Illustration. Image 26934205.">
            <a:extLst>
              <a:ext uri="{FF2B5EF4-FFF2-40B4-BE49-F238E27FC236}">
                <a16:creationId xmlns:a16="http://schemas.microsoft.com/office/drawing/2014/main" id="{BD1A0E99-A1E6-4935-98AF-37FC3B4438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9" y="1399431"/>
            <a:ext cx="12017071" cy="53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976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30" y="452718"/>
            <a:ext cx="11465780" cy="843345"/>
          </a:xfrm>
        </p:spPr>
        <p:txBody>
          <a:bodyPr/>
          <a:lstStyle/>
          <a:p>
            <a:r>
              <a:rPr lang="en-IN" dirty="0"/>
              <a:t>1. Availability of Quality goods and services </a:t>
            </a:r>
          </a:p>
        </p:txBody>
      </p:sp>
      <p:pic>
        <p:nvPicPr>
          <p:cNvPr id="8194" name="Picture 2" descr="Mirror Work: A Craft that Reflects the Rich Rajasthani Culture">
            <a:extLst>
              <a:ext uri="{FF2B5EF4-FFF2-40B4-BE49-F238E27FC236}">
                <a16:creationId xmlns:a16="http://schemas.microsoft.com/office/drawing/2014/main" id="{99E67502-87CB-474F-8D07-AA9FA4B339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283"/>
            <a:ext cx="12191999" cy="537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47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30" y="452718"/>
            <a:ext cx="11465780" cy="843345"/>
          </a:xfrm>
        </p:spPr>
        <p:txBody>
          <a:bodyPr/>
          <a:lstStyle/>
          <a:p>
            <a:pPr algn="ctr"/>
            <a:r>
              <a:rPr lang="en-IN" dirty="0"/>
              <a:t>2. Goods at reasonable price  </a:t>
            </a:r>
          </a:p>
        </p:txBody>
      </p:sp>
      <p:pic>
        <p:nvPicPr>
          <p:cNvPr id="9218" name="Picture 2" descr="Thelma's world - We sell goods at a reasonable price and... | Facebook">
            <a:extLst>
              <a:ext uri="{FF2B5EF4-FFF2-40B4-BE49-F238E27FC236}">
                <a16:creationId xmlns:a16="http://schemas.microsoft.com/office/drawing/2014/main" id="{2D08CABF-1DDF-4877-89F6-B64B73631D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064"/>
            <a:ext cx="12192000" cy="547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078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30" y="452718"/>
            <a:ext cx="11465780" cy="843345"/>
          </a:xfrm>
        </p:spPr>
        <p:txBody>
          <a:bodyPr/>
          <a:lstStyle/>
          <a:p>
            <a:pPr algn="ctr"/>
            <a:r>
              <a:rPr lang="en-IN" dirty="0"/>
              <a:t>3. Better Facilities and Services   </a:t>
            </a:r>
          </a:p>
        </p:txBody>
      </p:sp>
      <p:pic>
        <p:nvPicPr>
          <p:cNvPr id="10242" name="Picture 2" descr="Porn site access blocked on free Wi-Fi at Patna Railway Station">
            <a:extLst>
              <a:ext uri="{FF2B5EF4-FFF2-40B4-BE49-F238E27FC236}">
                <a16:creationId xmlns:a16="http://schemas.microsoft.com/office/drawing/2014/main" id="{0A00B816-106C-4F3D-B7E0-AAB855628B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6" y="2052637"/>
            <a:ext cx="4214191" cy="472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atna railway station gets swanky makeover, boasts biggest waiting hall by  Indian Railways | Zee Business">
            <a:extLst>
              <a:ext uri="{FF2B5EF4-FFF2-40B4-BE49-F238E27FC236}">
                <a16:creationId xmlns:a16="http://schemas.microsoft.com/office/drawing/2014/main" id="{3B4EF061-BD04-4685-9F18-77AE320B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9" y="2122998"/>
            <a:ext cx="3944013" cy="465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New escalator at Patna Junction to roll from June 30 | Patna News - Times  of India">
            <a:extLst>
              <a:ext uri="{FF2B5EF4-FFF2-40B4-BE49-F238E27FC236}">
                <a16:creationId xmlns:a16="http://schemas.microsoft.com/office/drawing/2014/main" id="{504AC7F6-0BFA-451F-BB0D-D154E36D0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559" y="2122998"/>
            <a:ext cx="3207025" cy="465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238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30" y="452718"/>
            <a:ext cx="11465780" cy="843345"/>
          </a:xfrm>
        </p:spPr>
        <p:txBody>
          <a:bodyPr/>
          <a:lstStyle/>
          <a:p>
            <a:pPr algn="ctr"/>
            <a:r>
              <a:rPr lang="en-IN" dirty="0"/>
              <a:t>4. Customer Satisfaction    </a:t>
            </a:r>
          </a:p>
        </p:txBody>
      </p:sp>
      <p:pic>
        <p:nvPicPr>
          <p:cNvPr id="11266" name="Picture 2" descr="Customer Satisfaction - How to Measure Satisfaction of Customers">
            <a:extLst>
              <a:ext uri="{FF2B5EF4-FFF2-40B4-BE49-F238E27FC236}">
                <a16:creationId xmlns:a16="http://schemas.microsoft.com/office/drawing/2014/main" id="{66829DBF-44B2-40BF-A932-043B702A63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3" y="1176793"/>
            <a:ext cx="12022373" cy="551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974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30" y="452718"/>
            <a:ext cx="11465780" cy="843345"/>
          </a:xfrm>
        </p:spPr>
        <p:txBody>
          <a:bodyPr/>
          <a:lstStyle/>
          <a:p>
            <a:pPr algn="ctr"/>
            <a:r>
              <a:rPr lang="en-IN" dirty="0"/>
              <a:t>5. Higher Standard of Living     </a:t>
            </a:r>
          </a:p>
        </p:txBody>
      </p:sp>
      <p:pic>
        <p:nvPicPr>
          <p:cNvPr id="12290" name="Picture 2" descr="Mimi Vanderhaven | A higher standard of senior living at The Echelon…">
            <a:extLst>
              <a:ext uri="{FF2B5EF4-FFF2-40B4-BE49-F238E27FC236}">
                <a16:creationId xmlns:a16="http://schemas.microsoft.com/office/drawing/2014/main" id="{2D663CF0-D4E7-4FEF-B279-BFAF34E783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5475" y="1296063"/>
            <a:ext cx="11068215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138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			IMPORTANCE TO SOCIETY </a:t>
            </a:r>
          </a:p>
        </p:txBody>
      </p:sp>
      <p:pic>
        <p:nvPicPr>
          <p:cNvPr id="13314" name="Picture 2" descr="Why is society so important? - Quora">
            <a:extLst>
              <a:ext uri="{FF2B5EF4-FFF2-40B4-BE49-F238E27FC236}">
                <a16:creationId xmlns:a16="http://schemas.microsoft.com/office/drawing/2014/main" id="{5A782479-90B8-45E5-BA74-83019C4DCF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" y="1399430"/>
            <a:ext cx="12128390" cy="539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10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66" y="452718"/>
            <a:ext cx="9343168" cy="851296"/>
          </a:xfrm>
        </p:spPr>
        <p:txBody>
          <a:bodyPr/>
          <a:lstStyle/>
          <a:p>
            <a:r>
              <a:rPr lang="en-IN" dirty="0"/>
              <a:t>			1. Economic Growth  </a:t>
            </a:r>
          </a:p>
        </p:txBody>
      </p:sp>
      <p:pic>
        <p:nvPicPr>
          <p:cNvPr id="14338" name="Picture 2" descr="The Power Of Education: Boosting Economic Growth In The Long Run - YouTube">
            <a:extLst>
              <a:ext uri="{FF2B5EF4-FFF2-40B4-BE49-F238E27FC236}">
                <a16:creationId xmlns:a16="http://schemas.microsoft.com/office/drawing/2014/main" id="{034516CE-E620-4D02-8E4F-8B9B5323F8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" y="1304014"/>
            <a:ext cx="12070080" cy="555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731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66" y="452718"/>
            <a:ext cx="9343168" cy="851296"/>
          </a:xfrm>
        </p:spPr>
        <p:txBody>
          <a:bodyPr/>
          <a:lstStyle/>
          <a:p>
            <a:r>
              <a:rPr lang="en-IN" dirty="0"/>
              <a:t>			2. Regional Development   </a:t>
            </a:r>
          </a:p>
        </p:txBody>
      </p:sp>
      <p:pic>
        <p:nvPicPr>
          <p:cNvPr id="15362" name="Picture 2" descr="Société de la cuisine moléculaire | Cuisine moleculaire">
            <a:extLst>
              <a:ext uri="{FF2B5EF4-FFF2-40B4-BE49-F238E27FC236}">
                <a16:creationId xmlns:a16="http://schemas.microsoft.com/office/drawing/2014/main" id="{298ADFF8-9F6C-4447-B189-4A108426AF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" y="1494845"/>
            <a:ext cx="11942859" cy="525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8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F04F7A-F4C6-4D95-BF48-9A3DA16D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400" dirty="0">
                <a:latin typeface="Arial Black" panose="020B0A04020102020204" pitchFamily="34" charset="0"/>
                <a:ea typeface="Segoe UI Emoji" panose="020B0502040204020203" pitchFamily="34" charset="0"/>
              </a:rPr>
              <a:t>				</a:t>
            </a:r>
            <a:r>
              <a:rPr lang="en-IN" sz="49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Significance of Business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D75EB1-7122-4F86-8EE6-7D33FBAF9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947" y="1550504"/>
            <a:ext cx="2946866" cy="755374"/>
          </a:xfrm>
        </p:spPr>
        <p:txBody>
          <a:bodyPr/>
          <a:lstStyle/>
          <a:p>
            <a:r>
              <a:rPr lang="en-IN" dirty="0"/>
              <a:t>To Business Firm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3105E05-74D7-4683-B4BF-AD45F5757D5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32949" y="2385391"/>
            <a:ext cx="3422216" cy="3870947"/>
          </a:xfrm>
        </p:spPr>
        <p:txBody>
          <a:bodyPr>
            <a:normAutofit/>
          </a:bodyPr>
          <a:lstStyle/>
          <a:p>
            <a:pPr marL="493776" indent="-457200" algn="l">
              <a:buFont typeface="+mj-lt"/>
              <a:buAutoNum type="arabicParenR"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Accomplishment Of Objective </a:t>
            </a:r>
          </a:p>
          <a:p>
            <a:pPr marL="493776" indent="-457200" algn="l">
              <a:buFont typeface="+mj-lt"/>
              <a:buAutoNum type="arabicParenR"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Enhances Knowledge </a:t>
            </a:r>
          </a:p>
          <a:p>
            <a:pPr marL="493776" indent="-457200" algn="l">
              <a:buFont typeface="+mj-lt"/>
              <a:buAutoNum type="arabicParenR"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and Skills </a:t>
            </a:r>
          </a:p>
          <a:p>
            <a:pPr marL="493776" indent="-457200" algn="l">
              <a:buFont typeface="+mj-lt"/>
              <a:buAutoNum type="arabicParenR"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Expansion Of  Business</a:t>
            </a:r>
          </a:p>
          <a:p>
            <a:pPr marL="493776" indent="-457200" algn="l">
              <a:buFont typeface="+mj-lt"/>
              <a:buAutoNum type="arabicParenR"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Product Development </a:t>
            </a:r>
          </a:p>
          <a:p>
            <a:pPr marL="493776" indent="-457200" algn="l">
              <a:buFont typeface="+mj-lt"/>
              <a:buAutoNum type="arabicParenR"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Enhances Relations</a:t>
            </a:r>
          </a:p>
          <a:p>
            <a:pPr marL="493776" indent="-457200" algn="l">
              <a:buFont typeface="+mj-lt"/>
              <a:buAutoNum type="arabicParenR"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Corporate Image </a:t>
            </a:r>
          </a:p>
          <a:p>
            <a:pPr marL="493776" indent="-457200" algn="l">
              <a:buFont typeface="+mj-lt"/>
              <a:buAutoNum type="arabicParenR"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Optimum Utilization Of Resources</a:t>
            </a:r>
          </a:p>
          <a:p>
            <a:pPr marL="493776" indent="-457200" algn="l">
              <a:buFont typeface="+mj-lt"/>
              <a:buAutoNum type="arabicParenR"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Social Status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C51FDE1-5A58-4570-AC7E-899C2B734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2974" y="1550504"/>
            <a:ext cx="3132815" cy="755374"/>
          </a:xfrm>
        </p:spPr>
        <p:txBody>
          <a:bodyPr/>
          <a:lstStyle/>
          <a:p>
            <a:r>
              <a:rPr lang="en-IN" dirty="0"/>
              <a:t>To Consumers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E80E776-34A2-496A-B89B-62E1EE77361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927945" y="2385391"/>
            <a:ext cx="2790907" cy="3870947"/>
          </a:xfrm>
        </p:spPr>
        <p:txBody>
          <a:bodyPr/>
          <a:lstStyle/>
          <a:p>
            <a:pPr marL="493776" indent="-457200" algn="l">
              <a:buFont typeface="+mj-lt"/>
              <a:buAutoNum type="arabicParenR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Availability Of Quality Goods and Services </a:t>
            </a:r>
          </a:p>
          <a:p>
            <a:pPr marL="493776" indent="-457200" algn="l">
              <a:buFont typeface="+mj-lt"/>
              <a:buAutoNum type="arabicParenR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Goods at Good Prices</a:t>
            </a:r>
          </a:p>
          <a:p>
            <a:pPr marL="493776" indent="-457200" algn="l">
              <a:buFont typeface="+mj-lt"/>
              <a:buAutoNum type="arabicParenR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Better Facilities and Services</a:t>
            </a:r>
          </a:p>
          <a:p>
            <a:pPr marL="493776" indent="-457200" algn="l">
              <a:buFont typeface="+mj-lt"/>
              <a:buAutoNum type="arabicParenR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Customer Satisfaction </a:t>
            </a:r>
          </a:p>
          <a:p>
            <a:pPr marL="493776" indent="-457200" algn="l">
              <a:buFont typeface="+mj-lt"/>
              <a:buAutoNum type="arabicParenR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Higher Standard of Living </a:t>
            </a:r>
          </a:p>
          <a:p>
            <a:endParaRPr lang="en-IN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E95625-B876-45F3-861B-0B43CECF16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1833" y="1645921"/>
            <a:ext cx="3982018" cy="568450"/>
          </a:xfrm>
        </p:spPr>
        <p:txBody>
          <a:bodyPr/>
          <a:lstStyle/>
          <a:p>
            <a:endParaRPr lang="en-IN" dirty="0"/>
          </a:p>
          <a:p>
            <a:r>
              <a:rPr lang="en-IN" dirty="0"/>
              <a:t>TO Society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7137E26-CC32-4679-9A56-D63FC9C492D7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084612" y="2305878"/>
            <a:ext cx="2790907" cy="332364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Economic Growth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Regional Development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Revenue to the Government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Social Welfare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Employment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Capital Formation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Social Order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Global Relations </a:t>
            </a:r>
          </a:p>
          <a:p>
            <a:pPr marL="342900" indent="-342900"/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774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66" y="452718"/>
            <a:ext cx="9343168" cy="851296"/>
          </a:xfrm>
        </p:spPr>
        <p:txBody>
          <a:bodyPr/>
          <a:lstStyle/>
          <a:p>
            <a:r>
              <a:rPr lang="en-IN" dirty="0"/>
              <a:t>			3. Revenue to Government   </a:t>
            </a:r>
          </a:p>
        </p:txBody>
      </p:sp>
      <p:pic>
        <p:nvPicPr>
          <p:cNvPr id="16386" name="Picture 2" descr="What is Revenue, Revenue Definition, Revenue News">
            <a:extLst>
              <a:ext uri="{FF2B5EF4-FFF2-40B4-BE49-F238E27FC236}">
                <a16:creationId xmlns:a16="http://schemas.microsoft.com/office/drawing/2014/main" id="{25852992-5301-41B9-8D74-55142FCABA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6977" y="1391479"/>
            <a:ext cx="12358977" cy="539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06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66" y="452718"/>
            <a:ext cx="9343168" cy="851296"/>
          </a:xfrm>
        </p:spPr>
        <p:txBody>
          <a:bodyPr/>
          <a:lstStyle/>
          <a:p>
            <a:pPr algn="ctr"/>
            <a:r>
              <a:rPr lang="en-IN" dirty="0"/>
              <a:t>			4. Social Welfare   </a:t>
            </a:r>
          </a:p>
        </p:txBody>
      </p:sp>
      <p:pic>
        <p:nvPicPr>
          <p:cNvPr id="17410" name="Picture 2" descr="Display in Cushwa Hall focuses on social welfare programs | YSU News Center">
            <a:extLst>
              <a:ext uri="{FF2B5EF4-FFF2-40B4-BE49-F238E27FC236}">
                <a16:creationId xmlns:a16="http://schemas.microsoft.com/office/drawing/2014/main" id="{2D32CFFE-E2A3-4604-BB1B-2F404B9ACF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" y="1224501"/>
            <a:ext cx="12104535" cy="555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275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66" y="452718"/>
            <a:ext cx="9343168" cy="851296"/>
          </a:xfrm>
        </p:spPr>
        <p:txBody>
          <a:bodyPr/>
          <a:lstStyle/>
          <a:p>
            <a:pPr algn="ctr"/>
            <a:r>
              <a:rPr lang="en-IN" dirty="0"/>
              <a:t>			5.  Employment  </a:t>
            </a:r>
          </a:p>
        </p:txBody>
      </p:sp>
      <p:pic>
        <p:nvPicPr>
          <p:cNvPr id="18434" name="Picture 2" descr="To What Extent Should Universities Function as Training Grounds for  Employment? | Vrritti | Blog">
            <a:extLst>
              <a:ext uri="{FF2B5EF4-FFF2-40B4-BE49-F238E27FC236}">
                <a16:creationId xmlns:a16="http://schemas.microsoft.com/office/drawing/2014/main" id="{359CBCCD-9E13-4B72-B408-D96F7B489F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28" y="1152939"/>
            <a:ext cx="9819861" cy="56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810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66" y="452718"/>
            <a:ext cx="9343168" cy="851296"/>
          </a:xfrm>
        </p:spPr>
        <p:txBody>
          <a:bodyPr/>
          <a:lstStyle/>
          <a:p>
            <a:pPr algn="ctr"/>
            <a:r>
              <a:rPr lang="en-IN" dirty="0"/>
              <a:t>			6. Capital Formation    </a:t>
            </a:r>
          </a:p>
        </p:txBody>
      </p:sp>
      <p:pic>
        <p:nvPicPr>
          <p:cNvPr id="19458" name="Picture 2" descr="Capital formation - definition and meaning - Market Business News">
            <a:extLst>
              <a:ext uri="{FF2B5EF4-FFF2-40B4-BE49-F238E27FC236}">
                <a16:creationId xmlns:a16="http://schemas.microsoft.com/office/drawing/2014/main" id="{819DA4B5-169D-48FC-9014-43169C0E17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355"/>
            <a:ext cx="12117788" cy="554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802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66" y="452718"/>
            <a:ext cx="9343168" cy="724075"/>
          </a:xfrm>
        </p:spPr>
        <p:txBody>
          <a:bodyPr/>
          <a:lstStyle/>
          <a:p>
            <a:pPr algn="ctr"/>
            <a:r>
              <a:rPr lang="en-IN" dirty="0"/>
              <a:t>			7. Social Order    </a:t>
            </a:r>
          </a:p>
        </p:txBody>
      </p:sp>
      <p:pic>
        <p:nvPicPr>
          <p:cNvPr id="20482" name="Picture 2" descr="Social order - icon by Adioma">
            <a:extLst>
              <a:ext uri="{FF2B5EF4-FFF2-40B4-BE49-F238E27FC236}">
                <a16:creationId xmlns:a16="http://schemas.microsoft.com/office/drawing/2014/main" id="{C35B0199-ADE8-4B6F-85B8-48269F667F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063"/>
            <a:ext cx="11489635" cy="55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916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66" y="198784"/>
            <a:ext cx="9343168" cy="842838"/>
          </a:xfrm>
        </p:spPr>
        <p:txBody>
          <a:bodyPr/>
          <a:lstStyle/>
          <a:p>
            <a:pPr algn="ctr"/>
            <a:r>
              <a:rPr lang="en-IN" dirty="0"/>
              <a:t>			8. Global Relations    </a:t>
            </a:r>
          </a:p>
        </p:txBody>
      </p:sp>
      <p:pic>
        <p:nvPicPr>
          <p:cNvPr id="21506" name="Picture 2" descr="Panel of experts to explore economic relations with China - Drake  University Newsroom">
            <a:extLst>
              <a:ext uri="{FF2B5EF4-FFF2-40B4-BE49-F238E27FC236}">
                <a16:creationId xmlns:a16="http://schemas.microsoft.com/office/drawing/2014/main" id="{0E74FA3C-FDA8-4D2A-9F11-C7020168AE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793"/>
            <a:ext cx="12192000" cy="561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Letter Danger: 5 Things You Should Never Include!">
            <a:extLst>
              <a:ext uri="{FF2B5EF4-FFF2-40B4-BE49-F238E27FC236}">
                <a16:creationId xmlns:a16="http://schemas.microsoft.com/office/drawing/2014/main" id="{C8CA6349-644A-4A47-879D-16D64CBE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79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8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			IMPORTANCE TO FIRM </a:t>
            </a:r>
          </a:p>
        </p:txBody>
      </p:sp>
      <p:pic>
        <p:nvPicPr>
          <p:cNvPr id="1028" name="Picture 4" descr="Business">
            <a:extLst>
              <a:ext uri="{FF2B5EF4-FFF2-40B4-BE49-F238E27FC236}">
                <a16:creationId xmlns:a16="http://schemas.microsoft.com/office/drawing/2014/main" id="{E11D771F-BCDA-474E-8EA6-CACB9A825A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0504" y="1296063"/>
            <a:ext cx="10259833" cy="54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8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740157" cy="1400530"/>
          </a:xfrm>
        </p:spPr>
        <p:txBody>
          <a:bodyPr/>
          <a:lstStyle/>
          <a:p>
            <a:pPr algn="ctr"/>
            <a:r>
              <a:rPr lang="en-IN" dirty="0"/>
              <a:t>	</a:t>
            </a: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Accomplishment of Objectives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285B27-ECF5-404F-85A4-B55FF15A6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162755"/>
            <a:ext cx="8946541" cy="4695246"/>
          </a:xfrm>
        </p:spPr>
        <p:txBody>
          <a:bodyPr/>
          <a:lstStyle/>
          <a:p>
            <a:pPr lvl="2"/>
            <a:r>
              <a:rPr lang="en-IN" dirty="0"/>
              <a:t>1</a:t>
            </a:r>
            <a:endParaRPr lang="en-IN" sz="20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objectives | Chamber INsider">
            <a:extLst>
              <a:ext uri="{FF2B5EF4-FFF2-40B4-BE49-F238E27FC236}">
                <a16:creationId xmlns:a16="http://schemas.microsoft.com/office/drawing/2014/main" id="{74C2CF4A-62D7-46CB-8AFA-D8E78C37C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1853249"/>
            <a:ext cx="10990622" cy="489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15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740157" cy="1002371"/>
          </a:xfrm>
        </p:spPr>
        <p:txBody>
          <a:bodyPr/>
          <a:lstStyle/>
          <a:p>
            <a:pPr algn="ctr"/>
            <a:r>
              <a:rPr lang="en-IN" dirty="0"/>
              <a:t>	2.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Enhances Knowledge and Skills 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endParaRPr lang="en-IN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285B27-ECF5-404F-85A4-B55FF15A6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162755"/>
            <a:ext cx="8946541" cy="4695246"/>
          </a:xfrm>
        </p:spPr>
        <p:txBody>
          <a:bodyPr/>
          <a:lstStyle/>
          <a:p>
            <a:pPr lvl="2"/>
            <a:r>
              <a:rPr lang="en-IN" dirty="0"/>
              <a:t>1</a:t>
            </a:r>
            <a:endParaRPr lang="en-IN" sz="20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Knowledge Vs Skills: Building a Successful Training Program - Avatar  Management Services">
            <a:extLst>
              <a:ext uri="{FF2B5EF4-FFF2-40B4-BE49-F238E27FC236}">
                <a16:creationId xmlns:a16="http://schemas.microsoft.com/office/drawing/2014/main" id="{48742091-276D-4911-8575-81C7F8958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8" y="1455089"/>
            <a:ext cx="10265132" cy="532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02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740157" cy="1002371"/>
          </a:xfrm>
        </p:spPr>
        <p:txBody>
          <a:bodyPr/>
          <a:lstStyle/>
          <a:p>
            <a:pPr algn="ctr"/>
            <a:r>
              <a:rPr lang="en-IN" dirty="0"/>
              <a:t>	3. Expansion of Business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endParaRPr lang="en-IN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285B27-ECF5-404F-85A4-B55FF15A6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938" y="1398188"/>
            <a:ext cx="6132915" cy="8381339"/>
          </a:xfrm>
        </p:spPr>
        <p:txBody>
          <a:bodyPr/>
          <a:lstStyle/>
          <a:p>
            <a:pPr lvl="2"/>
            <a:r>
              <a:rPr lang="en-IN" dirty="0"/>
              <a:t>1</a:t>
            </a:r>
            <a:endParaRPr lang="en-IN" sz="2000" dirty="0">
              <a:latin typeface="Arial Black" panose="020B0A04020102020204" pitchFamily="34" charset="0"/>
            </a:endParaRPr>
          </a:p>
        </p:txBody>
      </p:sp>
      <p:pic>
        <p:nvPicPr>
          <p:cNvPr id="2052" name="Picture 4" descr="How to Execute a Business Expansion Plan Successfully? - Derek Time">
            <a:extLst>
              <a:ext uri="{FF2B5EF4-FFF2-40B4-BE49-F238E27FC236}">
                <a16:creationId xmlns:a16="http://schemas.microsoft.com/office/drawing/2014/main" id="{2AA67E1F-1F63-4542-AFE0-E489D8C74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6306"/>
            <a:ext cx="12192000" cy="553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91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740157" cy="1002371"/>
          </a:xfrm>
        </p:spPr>
        <p:txBody>
          <a:bodyPr/>
          <a:lstStyle/>
          <a:p>
            <a:pPr algn="ctr"/>
            <a:r>
              <a:rPr lang="en-IN" dirty="0"/>
              <a:t>	4. Product Development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285B27-ECF5-404F-85A4-B55FF15A6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398189"/>
            <a:ext cx="9403742" cy="5007094"/>
          </a:xfrm>
        </p:spPr>
        <p:txBody>
          <a:bodyPr/>
          <a:lstStyle/>
          <a:p>
            <a:pPr lvl="2"/>
            <a:r>
              <a:rPr lang="en-IN" dirty="0"/>
              <a:t>1</a:t>
            </a:r>
            <a:endParaRPr lang="en-IN" sz="20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Product Development - EDS Technologies">
            <a:extLst>
              <a:ext uri="{FF2B5EF4-FFF2-40B4-BE49-F238E27FC236}">
                <a16:creationId xmlns:a16="http://schemas.microsoft.com/office/drawing/2014/main" id="{9F07E225-A2D9-4A39-832A-00C5F71A5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" y="1455089"/>
            <a:ext cx="12062128" cy="532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98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740157" cy="1002371"/>
          </a:xfrm>
        </p:spPr>
        <p:txBody>
          <a:bodyPr/>
          <a:lstStyle/>
          <a:p>
            <a:pPr algn="ctr"/>
            <a:r>
              <a:rPr lang="en-IN" dirty="0"/>
              <a:t>	6. Corporate Image 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285B27-ECF5-404F-85A4-B55FF15A6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398189"/>
            <a:ext cx="9403742" cy="5007094"/>
          </a:xfrm>
        </p:spPr>
        <p:txBody>
          <a:bodyPr/>
          <a:lstStyle/>
          <a:p>
            <a:pPr lvl="2"/>
            <a:r>
              <a:rPr lang="en-IN" dirty="0"/>
              <a:t>1</a:t>
            </a:r>
            <a:endParaRPr lang="en-IN" sz="20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Corporate Branding - Corporate Communication - Programmes - Open Programmes  - Executive Education - Rotterdam School of Management, Erasmus University">
            <a:extLst>
              <a:ext uri="{FF2B5EF4-FFF2-40B4-BE49-F238E27FC236}">
                <a16:creationId xmlns:a16="http://schemas.microsoft.com/office/drawing/2014/main" id="{82F3F7E1-6B50-409C-BE4D-C752FA463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868"/>
            <a:ext cx="12192000" cy="553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02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E7D10-40F8-492F-A82D-82B58D4B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740157" cy="1002371"/>
          </a:xfrm>
        </p:spPr>
        <p:txBody>
          <a:bodyPr/>
          <a:lstStyle/>
          <a:p>
            <a:pPr algn="ctr"/>
            <a:r>
              <a:rPr lang="en-IN" dirty="0"/>
              <a:t>	7. Optimum Utilisation of Resources  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285B27-ECF5-404F-85A4-B55FF15A6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731837" y="1593714"/>
            <a:ext cx="32840659" cy="12422749"/>
          </a:xfrm>
        </p:spPr>
        <p:txBody>
          <a:bodyPr/>
          <a:lstStyle/>
          <a:p>
            <a:pPr lvl="2"/>
            <a:r>
              <a:rPr lang="en-IN" dirty="0"/>
              <a:t>1</a:t>
            </a:r>
            <a:endParaRPr lang="en-IN" sz="2000" dirty="0">
              <a:latin typeface="Arial Black" panose="020B0A04020102020204" pitchFamily="34" charset="0"/>
            </a:endParaRPr>
          </a:p>
        </p:txBody>
      </p:sp>
      <p:pic>
        <p:nvPicPr>
          <p:cNvPr id="5122" name="Picture 2" descr="What does 'resource utilization' mean? - Quora">
            <a:extLst>
              <a:ext uri="{FF2B5EF4-FFF2-40B4-BE49-F238E27FC236}">
                <a16:creationId xmlns:a16="http://schemas.microsoft.com/office/drawing/2014/main" id="{0970E662-9CBE-4BED-9D72-69FC8C7EC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6307"/>
            <a:ext cx="12125739" cy="554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686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581</TotalTime>
  <Words>237</Words>
  <Application>Microsoft Office PowerPoint</Application>
  <PresentationFormat>Widescreen</PresentationFormat>
  <Paragraphs>59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Century Gothic</vt:lpstr>
      <vt:lpstr>Times New Roman</vt:lpstr>
      <vt:lpstr>Wingdings 3</vt:lpstr>
      <vt:lpstr>Ion</vt:lpstr>
      <vt:lpstr>COM-I ( Introduction to Business)  </vt:lpstr>
      <vt:lpstr>    Significance of Business</vt:lpstr>
      <vt:lpstr>   IMPORTANCE TO FIRM </vt:lpstr>
      <vt:lpstr> 1. Accomplishment of Objectives </vt:lpstr>
      <vt:lpstr> 2. Enhances Knowledge and Skills  </vt:lpstr>
      <vt:lpstr> 3. Expansion of Business </vt:lpstr>
      <vt:lpstr> 4. Product Development </vt:lpstr>
      <vt:lpstr> 6. Corporate Image  </vt:lpstr>
      <vt:lpstr> 7. Optimum Utilisation of Resources   </vt:lpstr>
      <vt:lpstr> 8 . Social Status    </vt:lpstr>
      <vt:lpstr>   IMPORTANCE TO CONSUMERS </vt:lpstr>
      <vt:lpstr>1. Availability of Quality goods and services </vt:lpstr>
      <vt:lpstr>2. Goods at reasonable price  </vt:lpstr>
      <vt:lpstr>3. Better Facilities and Services   </vt:lpstr>
      <vt:lpstr>4. Customer Satisfaction    </vt:lpstr>
      <vt:lpstr>5. Higher Standard of Living     </vt:lpstr>
      <vt:lpstr>   IMPORTANCE TO SOCIETY </vt:lpstr>
      <vt:lpstr>   1. Economic Growth  </vt:lpstr>
      <vt:lpstr>   2. Regional Development   </vt:lpstr>
      <vt:lpstr>   3. Revenue to Government   </vt:lpstr>
      <vt:lpstr>   4. Social Welfare   </vt:lpstr>
      <vt:lpstr>   5.  Employment  </vt:lpstr>
      <vt:lpstr>   6. Capital Formation    </vt:lpstr>
      <vt:lpstr>   7. Social Order    </vt:lpstr>
      <vt:lpstr>   8. Global Relations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COMMERCE –III ( MF) </dc:title>
  <dc:creator>Sumita Shankar</dc:creator>
  <cp:lastModifiedBy>Dr. Sumita Shankar</cp:lastModifiedBy>
  <cp:revision>163</cp:revision>
  <dcterms:created xsi:type="dcterms:W3CDTF">2020-07-28T09:10:53Z</dcterms:created>
  <dcterms:modified xsi:type="dcterms:W3CDTF">2020-10-28T17:50:17Z</dcterms:modified>
</cp:coreProperties>
</file>